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FF99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4C27A65-C79C-4583-B015-D5B8AC667060}" type="datetimeFigureOut">
              <a:rPr lang="ru-RU" smtClean="0"/>
              <a:t>01.11.2014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1473D5B-D32F-42F8-A616-6270E9B9215F}"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C27A65-C79C-4583-B015-D5B8AC667060}" type="datetimeFigureOut">
              <a:rPr lang="ru-RU" smtClean="0"/>
              <a:t>01.11.2014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1473D5B-D32F-42F8-A616-6270E9B9215F}"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C27A65-C79C-4583-B015-D5B8AC667060}" type="datetimeFigureOut">
              <a:rPr lang="ru-RU" smtClean="0"/>
              <a:t>01.11.2014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1473D5B-D32F-42F8-A616-6270E9B9215F}"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4C27A65-C79C-4583-B015-D5B8AC667060}" type="datetimeFigureOut">
              <a:rPr lang="ru-RU" smtClean="0"/>
              <a:t>01.11.2014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1473D5B-D32F-42F8-A616-6270E9B9215F}"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4C27A65-C79C-4583-B015-D5B8AC667060}" type="datetimeFigureOut">
              <a:rPr lang="ru-RU" smtClean="0"/>
              <a:t>01.11.2014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1473D5B-D32F-42F8-A616-6270E9B9215F}"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4C27A65-C79C-4583-B015-D5B8AC667060}" type="datetimeFigureOut">
              <a:rPr lang="ru-RU" smtClean="0"/>
              <a:t>01.11.2014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1473D5B-D32F-42F8-A616-6270E9B9215F}"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4C27A65-C79C-4583-B015-D5B8AC667060}" type="datetimeFigureOut">
              <a:rPr lang="ru-RU" smtClean="0"/>
              <a:t>01.11.2014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1473D5B-D32F-42F8-A616-6270E9B9215F}"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4C27A65-C79C-4583-B015-D5B8AC667060}" type="datetimeFigureOut">
              <a:rPr lang="ru-RU" smtClean="0"/>
              <a:t>01.11.2014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1473D5B-D32F-42F8-A616-6270E9B9215F}"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4C27A65-C79C-4583-B015-D5B8AC667060}" type="datetimeFigureOut">
              <a:rPr lang="ru-RU" smtClean="0"/>
              <a:t>01.11.2014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1473D5B-D32F-42F8-A616-6270E9B9215F}"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4C27A65-C79C-4583-B015-D5B8AC667060}" type="datetimeFigureOut">
              <a:rPr lang="ru-RU" smtClean="0"/>
              <a:t>01.11.2014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1473D5B-D32F-42F8-A616-6270E9B9215F}"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4C27A65-C79C-4583-B015-D5B8AC667060}" type="datetimeFigureOut">
              <a:rPr lang="ru-RU" smtClean="0"/>
              <a:t>01.11.2014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1473D5B-D32F-42F8-A616-6270E9B9215F}"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C27A65-C79C-4583-B015-D5B8AC667060}" type="datetimeFigureOut">
              <a:rPr lang="ru-RU" smtClean="0"/>
              <a:t>01.11.2014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473D5B-D32F-42F8-A616-6270E9B9215F}"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142853"/>
            <a:ext cx="8229600" cy="1643073"/>
          </a:xfrm>
        </p:spPr>
        <p:txBody>
          <a:bodyPr>
            <a:normAutofit/>
          </a:bodyPr>
          <a:lstStyle/>
          <a:p>
            <a:pPr>
              <a:buNone/>
            </a:pPr>
            <a:r>
              <a:rPr lang="ru-RU" sz="2400" dirty="0" smtClean="0"/>
              <a:t>Вместе со всеми трудящимися нашей страны советские ученые принимали самое активное участие в обеспечении победы над фашистской Германией в годы Великой Отечественной войны. </a:t>
            </a:r>
            <a:endParaRPr lang="ru-RU" sz="2400" dirty="0"/>
          </a:p>
        </p:txBody>
      </p:sp>
      <p:sp>
        <p:nvSpPr>
          <p:cNvPr id="4" name="Прямоугольник 3"/>
          <p:cNvSpPr/>
          <p:nvPr/>
        </p:nvSpPr>
        <p:spPr>
          <a:xfrm>
            <a:off x="142844" y="4000504"/>
            <a:ext cx="8858280" cy="2677656"/>
          </a:xfrm>
          <a:prstGeom prst="rect">
            <a:avLst/>
          </a:prstGeom>
        </p:spPr>
        <p:txBody>
          <a:bodyPr wrap="square">
            <a:spAutoFit/>
          </a:bodyPr>
          <a:lstStyle/>
          <a:p>
            <a:pPr>
              <a:buNone/>
            </a:pPr>
            <a:r>
              <a:rPr lang="ru-RU" sz="2400" b="1" i="1" dirty="0" smtClean="0"/>
              <a:t>Ученые-химики</a:t>
            </a:r>
            <a:r>
              <a:rPr lang="ru-RU" sz="2400" dirty="0" smtClean="0"/>
              <a:t> создавали новые способы производства самых разных материалов, взрывчатых веществ, топливо для реактивных снарядов «катюш», высокооктановые бензины, каучук, материалы для изготовления броневой стали, легкие сплавы для авиации, лекарственные препараты. Выпуск химической продукции к концу войны приблизился к довоенному уровню, а в 1945 г. он достиг 92% от уровня 1940 г.</a:t>
            </a:r>
            <a:endParaRPr lang="ru-RU" sz="2400" dirty="0"/>
          </a:p>
        </p:txBody>
      </p:sp>
      <p:pic>
        <p:nvPicPr>
          <p:cNvPr id="15362" name="Picture 2"/>
          <p:cNvPicPr>
            <a:picLocks noChangeAspect="1" noChangeArrowheads="1"/>
          </p:cNvPicPr>
          <p:nvPr/>
        </p:nvPicPr>
        <p:blipFill>
          <a:blip r:embed="rId2"/>
          <a:srcRect/>
          <a:stretch>
            <a:fillRect/>
          </a:stretch>
        </p:blipFill>
        <p:spPr bwMode="auto">
          <a:xfrm>
            <a:off x="6429388" y="1428736"/>
            <a:ext cx="1613031" cy="2377376"/>
          </a:xfrm>
          <a:prstGeom prst="rect">
            <a:avLst/>
          </a:prstGeom>
          <a:noFill/>
          <a:ln w="9525">
            <a:noFill/>
            <a:miter lim="800000"/>
            <a:headEnd/>
            <a:tailEnd/>
          </a:ln>
          <a:effectLst/>
        </p:spPr>
      </p:pic>
      <p:pic>
        <p:nvPicPr>
          <p:cNvPr id="15363" name="Picture 3"/>
          <p:cNvPicPr>
            <a:picLocks noChangeAspect="1" noChangeArrowheads="1"/>
          </p:cNvPicPr>
          <p:nvPr/>
        </p:nvPicPr>
        <p:blipFill>
          <a:blip r:embed="rId3"/>
          <a:srcRect/>
          <a:stretch>
            <a:fillRect/>
          </a:stretch>
        </p:blipFill>
        <p:spPr bwMode="auto">
          <a:xfrm>
            <a:off x="1785918" y="1714488"/>
            <a:ext cx="3286148" cy="2283008"/>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428736"/>
            <a:ext cx="4429124" cy="3857652"/>
          </a:xfrm>
        </p:spPr>
        <p:txBody>
          <a:bodyPr>
            <a:normAutofit/>
          </a:bodyPr>
          <a:lstStyle/>
          <a:p>
            <a:pPr>
              <a:buNone/>
            </a:pPr>
            <a:r>
              <a:rPr lang="ru-RU" sz="2400" dirty="0" smtClean="0"/>
              <a:t>Профессор, начальник Военной академии химической защиты и начальник кафедры аналитической химии </a:t>
            </a:r>
            <a:r>
              <a:rPr lang="ru-RU" sz="2400" b="1" dirty="0" smtClean="0"/>
              <a:t>Юрий Аркадьевич </a:t>
            </a:r>
            <a:r>
              <a:rPr lang="ru-RU" sz="2400" b="1" dirty="0" err="1" smtClean="0"/>
              <a:t>Клячко</a:t>
            </a:r>
            <a:r>
              <a:rPr lang="ru-RU" sz="2400" dirty="0" smtClean="0"/>
              <a:t> организовал из состава академии батальон и был начальником боевого участка на ближайших подступах к Москве. </a:t>
            </a:r>
            <a:endParaRPr lang="ru-RU" sz="2400" dirty="0"/>
          </a:p>
        </p:txBody>
      </p:sp>
      <p:sp>
        <p:nvSpPr>
          <p:cNvPr id="4" name="Прямоугольник 3"/>
          <p:cNvSpPr/>
          <p:nvPr/>
        </p:nvSpPr>
        <p:spPr>
          <a:xfrm>
            <a:off x="4429124" y="2143116"/>
            <a:ext cx="4572000" cy="4524315"/>
          </a:xfrm>
          <a:prstGeom prst="rect">
            <a:avLst/>
          </a:prstGeom>
          <a:ln>
            <a:solidFill>
              <a:srgbClr val="FF0000"/>
            </a:solidFill>
          </a:ln>
        </p:spPr>
        <p:txBody>
          <a:bodyPr>
            <a:spAutoFit/>
          </a:bodyPr>
          <a:lstStyle/>
          <a:p>
            <a:pPr algn="r"/>
            <a:r>
              <a:rPr lang="ru-RU" sz="2400" dirty="0" smtClean="0"/>
              <a:t>Под его руководством была развёрнута работа по созданию новых средств химической обороны, в том числе исследования дымов, антидотов, огнемётных средств. Были выделены и углублены области исследования и обучения: физико-химические основы дегазации, применения БХВ (боевых химических веществ), военно-химического хозяйства.</a:t>
            </a:r>
            <a:endParaRPr lang="ru-RU" sz="2400" dirty="0"/>
          </a:p>
        </p:txBody>
      </p:sp>
      <p:pic>
        <p:nvPicPr>
          <p:cNvPr id="9218" name="Picture 2"/>
          <p:cNvPicPr>
            <a:picLocks noChangeAspect="1" noChangeArrowheads="1"/>
          </p:cNvPicPr>
          <p:nvPr/>
        </p:nvPicPr>
        <p:blipFill>
          <a:blip r:embed="rId2"/>
          <a:srcRect/>
          <a:stretch>
            <a:fillRect/>
          </a:stretch>
        </p:blipFill>
        <p:spPr bwMode="auto">
          <a:xfrm>
            <a:off x="4929190" y="285728"/>
            <a:ext cx="3829050" cy="16002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886324" y="142852"/>
            <a:ext cx="4257676" cy="4525963"/>
          </a:xfrm>
        </p:spPr>
        <p:txBody>
          <a:bodyPr>
            <a:normAutofit fontScale="92500"/>
          </a:bodyPr>
          <a:lstStyle/>
          <a:p>
            <a:pPr>
              <a:buNone/>
            </a:pPr>
            <a:r>
              <a:rPr lang="ru-RU" sz="2400" dirty="0" smtClean="0"/>
              <a:t>Вклад академика </a:t>
            </a:r>
            <a:r>
              <a:rPr lang="ru-RU" sz="2400" b="1" dirty="0" smtClean="0"/>
              <a:t>Николая Николаевича Семёнова </a:t>
            </a:r>
            <a:r>
              <a:rPr lang="ru-RU" sz="2400" dirty="0" smtClean="0"/>
              <a:t>в обеспечение победы определялся разработанной им теории цепных разветвлённых реакций, которая позволяла управлять химическими процессами: ускорять реакции вплоть до образования взрывной лавины, замедлять и даже останавливать их на любой промежуточной станции. </a:t>
            </a:r>
            <a:endParaRPr lang="ru-RU" sz="2400" dirty="0"/>
          </a:p>
        </p:txBody>
      </p:sp>
      <p:sp>
        <p:nvSpPr>
          <p:cNvPr id="4" name="Прямоугольник 3"/>
          <p:cNvSpPr/>
          <p:nvPr/>
        </p:nvSpPr>
        <p:spPr>
          <a:xfrm>
            <a:off x="285720" y="3286124"/>
            <a:ext cx="4572000" cy="3416320"/>
          </a:xfrm>
          <a:prstGeom prst="rect">
            <a:avLst/>
          </a:prstGeom>
          <a:ln>
            <a:solidFill>
              <a:srgbClr val="FF0000"/>
            </a:solidFill>
          </a:ln>
        </p:spPr>
        <p:txBody>
          <a:bodyPr wrap="square">
            <a:spAutoFit/>
          </a:bodyPr>
          <a:lstStyle/>
          <a:p>
            <a:r>
              <a:rPr lang="ru-RU" sz="2400" dirty="0" smtClean="0"/>
              <a:t>Результаты исследований, посвященных вопросам отражения и столкновения ударных волн при взрывах, были использованы уже в первый период войны при создании кумулятивных снарядов, гранат и мин для борьбы с вражескими танками.</a:t>
            </a:r>
            <a:endParaRPr lang="ru-RU" sz="2400" dirty="0"/>
          </a:p>
        </p:txBody>
      </p:sp>
      <p:pic>
        <p:nvPicPr>
          <p:cNvPr id="10243" name="Picture 3"/>
          <p:cNvPicPr>
            <a:picLocks noChangeAspect="1" noChangeArrowheads="1"/>
          </p:cNvPicPr>
          <p:nvPr/>
        </p:nvPicPr>
        <p:blipFill>
          <a:blip r:embed="rId2"/>
          <a:srcRect/>
          <a:stretch>
            <a:fillRect/>
          </a:stretch>
        </p:blipFill>
        <p:spPr bwMode="auto">
          <a:xfrm>
            <a:off x="500034" y="301682"/>
            <a:ext cx="4062228" cy="2836790"/>
          </a:xfrm>
          <a:prstGeom prst="rect">
            <a:avLst/>
          </a:prstGeom>
          <a:noFill/>
          <a:ln w="9525">
            <a:noFill/>
            <a:miter lim="800000"/>
            <a:headEnd/>
            <a:tailEnd/>
          </a:ln>
          <a:effectLst/>
        </p:spPr>
      </p:pic>
      <p:pic>
        <p:nvPicPr>
          <p:cNvPr id="10244" name="Picture 4"/>
          <p:cNvPicPr>
            <a:picLocks noChangeAspect="1" noChangeArrowheads="1"/>
          </p:cNvPicPr>
          <p:nvPr/>
        </p:nvPicPr>
        <p:blipFill>
          <a:blip r:embed="rId3"/>
          <a:srcRect/>
          <a:stretch>
            <a:fillRect/>
          </a:stretch>
        </p:blipFill>
        <p:spPr bwMode="auto">
          <a:xfrm>
            <a:off x="5214942" y="4677148"/>
            <a:ext cx="3500462" cy="1966552"/>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214290"/>
            <a:ext cx="8229600" cy="2043114"/>
          </a:xfrm>
        </p:spPr>
        <p:txBody>
          <a:bodyPr>
            <a:normAutofit/>
          </a:bodyPr>
          <a:lstStyle/>
          <a:p>
            <a:pPr>
              <a:buNone/>
            </a:pPr>
            <a:r>
              <a:rPr lang="ru-RU" sz="2400" dirty="0" smtClean="0"/>
              <a:t>С самого начала войны перед учёными была поставлена задача: разработать и организовать производство препаратов для борьбы с инфекционными заболеваниями, в первую очередь с сыпным тифом, переносчиками которого являются вши. </a:t>
            </a:r>
            <a:endParaRPr lang="ru-RU" sz="2400" dirty="0"/>
          </a:p>
        </p:txBody>
      </p:sp>
      <p:sp>
        <p:nvSpPr>
          <p:cNvPr id="4" name="Прямоугольник 3"/>
          <p:cNvSpPr/>
          <p:nvPr/>
        </p:nvSpPr>
        <p:spPr>
          <a:xfrm>
            <a:off x="4357686" y="3714752"/>
            <a:ext cx="4572000" cy="2677656"/>
          </a:xfrm>
          <a:prstGeom prst="rect">
            <a:avLst/>
          </a:prstGeom>
          <a:ln>
            <a:solidFill>
              <a:srgbClr val="FF0000"/>
            </a:solidFill>
          </a:ln>
        </p:spPr>
        <p:txBody>
          <a:bodyPr>
            <a:spAutoFit/>
          </a:bodyPr>
          <a:lstStyle/>
          <a:p>
            <a:r>
              <a:rPr lang="ru-RU" sz="2400" dirty="0" smtClean="0"/>
              <a:t>Под руководством </a:t>
            </a:r>
            <a:r>
              <a:rPr lang="ru-RU" sz="2400" b="1" dirty="0" smtClean="0"/>
              <a:t>Николая Николаевича Мельникова </a:t>
            </a:r>
            <a:r>
              <a:rPr lang="ru-RU" sz="2400" dirty="0" smtClean="0"/>
              <a:t>было организованно производство </a:t>
            </a:r>
            <a:r>
              <a:rPr lang="ru-RU" sz="2400" u="sng" dirty="0" smtClean="0"/>
              <a:t>дуста - дифениламина</a:t>
            </a:r>
            <a:r>
              <a:rPr lang="ru-RU" sz="2400" dirty="0" smtClean="0"/>
              <a:t>, а также различных </a:t>
            </a:r>
            <a:r>
              <a:rPr lang="ru-RU" sz="2400" u="sng" dirty="0" smtClean="0"/>
              <a:t>антисептиков (</a:t>
            </a:r>
            <a:r>
              <a:rPr lang="ru-RU" sz="2400" u="sng" dirty="0" err="1" smtClean="0"/>
              <a:t>этилмеркурфосфат</a:t>
            </a:r>
            <a:r>
              <a:rPr lang="ru-RU" sz="2400" u="sng" dirty="0" smtClean="0"/>
              <a:t>)</a:t>
            </a:r>
            <a:r>
              <a:rPr lang="ru-RU" sz="2400" dirty="0" smtClean="0"/>
              <a:t> для деревянных самолётов.</a:t>
            </a:r>
            <a:endParaRPr lang="ru-RU" sz="2400" dirty="0"/>
          </a:p>
        </p:txBody>
      </p:sp>
      <p:pic>
        <p:nvPicPr>
          <p:cNvPr id="11266" name="Picture 2"/>
          <p:cNvPicPr>
            <a:picLocks noChangeAspect="1" noChangeArrowheads="1"/>
          </p:cNvPicPr>
          <p:nvPr/>
        </p:nvPicPr>
        <p:blipFill>
          <a:blip r:embed="rId2"/>
          <a:srcRect/>
          <a:stretch>
            <a:fillRect/>
          </a:stretch>
        </p:blipFill>
        <p:spPr bwMode="auto">
          <a:xfrm>
            <a:off x="6072198" y="1767163"/>
            <a:ext cx="2714644" cy="1828517"/>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1071538" y="2500306"/>
            <a:ext cx="2647950" cy="1676400"/>
          </a:xfrm>
          <a:prstGeom prst="rect">
            <a:avLst/>
          </a:prstGeom>
          <a:noFill/>
          <a:ln w="9525">
            <a:noFill/>
            <a:miter lim="800000"/>
            <a:headEnd/>
            <a:tailEnd/>
          </a:ln>
          <a:effectLst/>
        </p:spPr>
      </p:pic>
      <p:sp>
        <p:nvSpPr>
          <p:cNvPr id="7" name="Прямоугольник 6"/>
          <p:cNvSpPr/>
          <p:nvPr/>
        </p:nvSpPr>
        <p:spPr>
          <a:xfrm>
            <a:off x="1500166" y="3714752"/>
            <a:ext cx="1808508" cy="369332"/>
          </a:xfrm>
          <a:prstGeom prst="rect">
            <a:avLst/>
          </a:prstGeom>
        </p:spPr>
        <p:txBody>
          <a:bodyPr wrap="none">
            <a:spAutoFit/>
          </a:bodyPr>
          <a:lstStyle/>
          <a:p>
            <a:r>
              <a:rPr lang="ru-RU" dirty="0" smtClean="0"/>
              <a:t>ДИФЕНИЛАМИН</a:t>
            </a:r>
            <a:endParaRPr lang="ru-RU" dirty="0"/>
          </a:p>
        </p:txBody>
      </p:sp>
      <p:sp>
        <p:nvSpPr>
          <p:cNvPr id="11" name="Прямоугольник 10"/>
          <p:cNvSpPr/>
          <p:nvPr/>
        </p:nvSpPr>
        <p:spPr>
          <a:xfrm>
            <a:off x="1857356" y="5572140"/>
            <a:ext cx="2071702" cy="928694"/>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2" name="Picture 4"/>
          <p:cNvPicPr>
            <a:picLocks noChangeAspect="1" noChangeArrowheads="1"/>
          </p:cNvPicPr>
          <p:nvPr/>
        </p:nvPicPr>
        <p:blipFill>
          <a:blip r:embed="rId4"/>
          <a:srcRect/>
          <a:stretch>
            <a:fillRect/>
          </a:stretch>
        </p:blipFill>
        <p:spPr bwMode="auto">
          <a:xfrm>
            <a:off x="2500298" y="5715016"/>
            <a:ext cx="1447800" cy="504825"/>
          </a:xfrm>
          <a:prstGeom prst="rect">
            <a:avLst/>
          </a:prstGeom>
          <a:solidFill>
            <a:srgbClr val="FF9999"/>
          </a:solidFill>
          <a:ln w="9525">
            <a:noFill/>
            <a:miter lim="800000"/>
            <a:headEnd/>
            <a:tailEnd/>
          </a:ln>
          <a:effectLst/>
        </p:spPr>
      </p:pic>
      <p:sp>
        <p:nvSpPr>
          <p:cNvPr id="13" name="Прямоугольник 12"/>
          <p:cNvSpPr/>
          <p:nvPr/>
        </p:nvSpPr>
        <p:spPr>
          <a:xfrm>
            <a:off x="1857356" y="5572140"/>
            <a:ext cx="1142992" cy="369332"/>
          </a:xfrm>
          <a:prstGeom prst="rect">
            <a:avLst/>
          </a:prstGeom>
          <a:solidFill>
            <a:srgbClr val="FFCCCC"/>
          </a:solidFill>
        </p:spPr>
        <p:txBody>
          <a:bodyPr wrap="square">
            <a:spAutoFit/>
          </a:bodyPr>
          <a:lstStyle/>
          <a:p>
            <a:r>
              <a:rPr lang="pt-BR" dirty="0" smtClean="0"/>
              <a:t>Hg(C</a:t>
            </a:r>
            <a:r>
              <a:rPr lang="pt-BR" baseline="-25000" dirty="0" smtClean="0"/>
              <a:t>2</a:t>
            </a:r>
            <a:r>
              <a:rPr lang="pt-BR" dirty="0" smtClean="0"/>
              <a:t>H</a:t>
            </a:r>
            <a:r>
              <a:rPr lang="pt-BR" baseline="-25000" dirty="0" smtClean="0"/>
              <a:t>5</a:t>
            </a:r>
            <a:r>
              <a:rPr lang="pt-BR" dirty="0" smtClean="0"/>
              <a:t>)</a:t>
            </a:r>
            <a:r>
              <a:rPr lang="pt-BR" baseline="-25000" dirty="0" smtClean="0"/>
              <a:t>2</a:t>
            </a:r>
            <a:endParaRPr lang="ru-RU" baseline="-25000" dirty="0"/>
          </a:p>
        </p:txBody>
      </p:sp>
      <p:sp>
        <p:nvSpPr>
          <p:cNvPr id="14" name="Прямоугольник 13"/>
          <p:cNvSpPr/>
          <p:nvPr/>
        </p:nvSpPr>
        <p:spPr>
          <a:xfrm>
            <a:off x="1857356" y="6143644"/>
            <a:ext cx="2051395" cy="369332"/>
          </a:xfrm>
          <a:prstGeom prst="rect">
            <a:avLst/>
          </a:prstGeom>
          <a:solidFill>
            <a:srgbClr val="FFCCCC"/>
          </a:solidFill>
        </p:spPr>
        <p:txBody>
          <a:bodyPr wrap="none">
            <a:spAutoFit/>
          </a:bodyPr>
          <a:lstStyle/>
          <a:p>
            <a:r>
              <a:rPr lang="ru-RU" dirty="0" err="1" smtClean="0"/>
              <a:t>этилмеркурфосфат</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071934" y="0"/>
            <a:ext cx="5072066" cy="4525963"/>
          </a:xfrm>
        </p:spPr>
        <p:txBody>
          <a:bodyPr>
            <a:normAutofit/>
          </a:bodyPr>
          <a:lstStyle/>
          <a:p>
            <a:pPr>
              <a:buNone/>
            </a:pPr>
            <a:r>
              <a:rPr lang="ru-RU" sz="2400" dirty="0" smtClean="0"/>
              <a:t>Академик </a:t>
            </a:r>
            <a:r>
              <a:rPr lang="ru-RU" sz="2400" b="1" dirty="0" smtClean="0"/>
              <a:t>Александр Наумович Фрумкин </a:t>
            </a:r>
            <a:r>
              <a:rPr lang="ru-RU" sz="2400" dirty="0"/>
              <a:t>и</a:t>
            </a:r>
            <a:r>
              <a:rPr lang="ru-RU" sz="2400" dirty="0" smtClean="0"/>
              <a:t>зучал вопросы защиты металлов от коррозии, разработал физико-химический </a:t>
            </a:r>
            <a:r>
              <a:rPr lang="ru-RU" sz="2400" u="sng" dirty="0" smtClean="0"/>
              <a:t>метод крепления грунтов</a:t>
            </a:r>
            <a:r>
              <a:rPr lang="ru-RU" sz="2400" dirty="0" smtClean="0"/>
              <a:t> для аэродромов, </a:t>
            </a:r>
            <a:r>
              <a:rPr lang="ru-RU" sz="2400" u="sng" dirty="0" smtClean="0"/>
              <a:t>рецептуру для огнезащитной пропитки дерева</a:t>
            </a:r>
            <a:r>
              <a:rPr lang="ru-RU" sz="2400" dirty="0" smtClean="0"/>
              <a:t>. Вместе с сотрудниками разработал </a:t>
            </a:r>
            <a:r>
              <a:rPr lang="ru-RU" sz="2400" u="sng" dirty="0" smtClean="0"/>
              <a:t>электрохимические взрыватели</a:t>
            </a:r>
            <a:r>
              <a:rPr lang="ru-RU" sz="2400" dirty="0" smtClean="0"/>
              <a:t>. </a:t>
            </a:r>
            <a:endParaRPr lang="ru-RU" sz="2400" dirty="0"/>
          </a:p>
        </p:txBody>
      </p:sp>
      <p:sp>
        <p:nvSpPr>
          <p:cNvPr id="4" name="Прямоугольник 3"/>
          <p:cNvSpPr/>
          <p:nvPr/>
        </p:nvSpPr>
        <p:spPr>
          <a:xfrm>
            <a:off x="142844" y="3786190"/>
            <a:ext cx="8786874" cy="2862322"/>
          </a:xfrm>
          <a:prstGeom prst="rect">
            <a:avLst/>
          </a:prstGeom>
          <a:ln>
            <a:solidFill>
              <a:srgbClr val="FF0000"/>
            </a:solidFill>
          </a:ln>
        </p:spPr>
        <p:txBody>
          <a:bodyPr wrap="square">
            <a:spAutoFit/>
          </a:bodyPr>
          <a:lstStyle/>
          <a:p>
            <a:r>
              <a:rPr lang="ru-RU" sz="2000" dirty="0" smtClean="0"/>
              <a:t>«Несомненно, что химия является одним из существенных факторов, от которых зависит успех современной войны. Производство взрывчатых веществ, качественных сталей, лёгких металлов, топлива - всё это разнообразные виды применения химии, не говоря уж о специальных формах химического оружия. В современной войне немецкая химия подарила миру пока одну «новинку» - это массовое применение возбуждающих и наркотических веществ, которые дают немецким солдатам перед тем, как послать их на верную смерть. Советские химики призывают учёных всего мира использовать свои знания для борьбы с фашизмом».</a:t>
            </a:r>
            <a:endParaRPr lang="ru-RU" sz="2000" dirty="0"/>
          </a:p>
        </p:txBody>
      </p:sp>
      <p:pic>
        <p:nvPicPr>
          <p:cNvPr id="12290" name="Picture 2"/>
          <p:cNvPicPr>
            <a:picLocks noChangeAspect="1" noChangeArrowheads="1"/>
          </p:cNvPicPr>
          <p:nvPr/>
        </p:nvPicPr>
        <p:blipFill>
          <a:blip r:embed="rId2"/>
          <a:srcRect/>
          <a:stretch>
            <a:fillRect/>
          </a:stretch>
        </p:blipFill>
        <p:spPr bwMode="auto">
          <a:xfrm>
            <a:off x="214282" y="571480"/>
            <a:ext cx="4175704" cy="2928958"/>
          </a:xfrm>
          <a:prstGeom prst="rect">
            <a:avLst/>
          </a:prstGeom>
          <a:noFill/>
          <a:ln w="9525">
            <a:noFill/>
            <a:miter lim="800000"/>
            <a:headEnd/>
            <a:tailEnd/>
          </a:ln>
          <a:effectLst/>
        </p:spPr>
      </p:pic>
      <p:sp>
        <p:nvSpPr>
          <p:cNvPr id="6" name="Прямоугольник 5"/>
          <p:cNvSpPr/>
          <p:nvPr/>
        </p:nvSpPr>
        <p:spPr>
          <a:xfrm>
            <a:off x="1500166" y="1214422"/>
            <a:ext cx="857256" cy="857256"/>
          </a:xfrm>
          <a:prstGeom prst="rect">
            <a:avLst/>
          </a:prstGeom>
          <a:noFill/>
          <a:ln w="31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214290"/>
            <a:ext cx="3929090" cy="6000792"/>
          </a:xfrm>
        </p:spPr>
        <p:txBody>
          <a:bodyPr>
            <a:normAutofit/>
          </a:bodyPr>
          <a:lstStyle/>
          <a:p>
            <a:pPr>
              <a:buNone/>
            </a:pPr>
            <a:r>
              <a:rPr lang="ru-RU" sz="2400" dirty="0" smtClean="0"/>
              <a:t>Академик </a:t>
            </a:r>
            <a:r>
              <a:rPr lang="ru-RU" sz="2400" b="1" dirty="0" smtClean="0"/>
              <a:t>Сергей Семенович </a:t>
            </a:r>
            <a:r>
              <a:rPr lang="ru-RU" sz="2400" b="1" dirty="0" err="1" smtClean="0"/>
              <a:t>Наметкин</a:t>
            </a:r>
            <a:r>
              <a:rPr lang="ru-RU" sz="2400" dirty="0" smtClean="0"/>
              <a:t> - один из основоположников нефтехимии. Во время войны занимался вопросами химической защиты, развитием производства моторных топлив и масел.</a:t>
            </a:r>
            <a:endParaRPr lang="ru-RU" sz="2400" dirty="0"/>
          </a:p>
        </p:txBody>
      </p:sp>
      <p:sp>
        <p:nvSpPr>
          <p:cNvPr id="4" name="Прямоугольник 3"/>
          <p:cNvSpPr/>
          <p:nvPr/>
        </p:nvSpPr>
        <p:spPr>
          <a:xfrm>
            <a:off x="2714612" y="3811012"/>
            <a:ext cx="6429388" cy="3046988"/>
          </a:xfrm>
          <a:prstGeom prst="rect">
            <a:avLst/>
          </a:prstGeom>
        </p:spPr>
        <p:txBody>
          <a:bodyPr wrap="square">
            <a:spAutoFit/>
          </a:bodyPr>
          <a:lstStyle/>
          <a:p>
            <a:r>
              <a:rPr lang="ru-RU" sz="2400" dirty="0" smtClean="0"/>
              <a:t>Работал в области синтеза   поверхностно-активных соединений   и    душистых   веществ, стимуляторов   роста растений, антидетонаторов для моторного топлива, присадок для  смазочных масел, заменителей мыла, новых металлоорганических соединений, отравляющих и взрывчатых веществ.</a:t>
            </a:r>
            <a:endParaRPr lang="ru-RU" sz="2400" dirty="0"/>
          </a:p>
        </p:txBody>
      </p:sp>
      <p:pic>
        <p:nvPicPr>
          <p:cNvPr id="13314" name="Picture 2"/>
          <p:cNvPicPr>
            <a:picLocks noChangeAspect="1" noChangeArrowheads="1"/>
          </p:cNvPicPr>
          <p:nvPr/>
        </p:nvPicPr>
        <p:blipFill>
          <a:blip r:embed="rId2"/>
          <a:srcRect/>
          <a:stretch>
            <a:fillRect/>
          </a:stretch>
        </p:blipFill>
        <p:spPr bwMode="auto">
          <a:xfrm>
            <a:off x="428596" y="3929066"/>
            <a:ext cx="2133600" cy="2771775"/>
          </a:xfrm>
          <a:prstGeom prst="rect">
            <a:avLst/>
          </a:prstGeom>
          <a:noFill/>
          <a:ln w="9525">
            <a:noFill/>
            <a:miter lim="800000"/>
            <a:headEnd/>
            <a:tailEnd/>
          </a:ln>
          <a:effectLst/>
        </p:spPr>
      </p:pic>
      <p:sp>
        <p:nvSpPr>
          <p:cNvPr id="6" name="Прямоугольник 5"/>
          <p:cNvSpPr/>
          <p:nvPr/>
        </p:nvSpPr>
        <p:spPr>
          <a:xfrm>
            <a:off x="3786182" y="142852"/>
            <a:ext cx="5214942" cy="3693319"/>
          </a:xfrm>
          <a:prstGeom prst="rect">
            <a:avLst/>
          </a:prstGeom>
          <a:ln>
            <a:solidFill>
              <a:srgbClr val="FF0000"/>
            </a:solidFill>
          </a:ln>
        </p:spPr>
        <p:txBody>
          <a:bodyPr wrap="square">
            <a:spAutoFit/>
          </a:bodyPr>
          <a:lstStyle/>
          <a:p>
            <a:pPr indent="360000"/>
            <a:r>
              <a:rPr lang="ru-RU" dirty="0" smtClean="0"/>
              <a:t>Начинкой таких бомб была смесь порошков </a:t>
            </a:r>
            <a:r>
              <a:rPr lang="ru-RU" dirty="0" err="1" smtClean="0"/>
              <a:t>Al</a:t>
            </a:r>
            <a:r>
              <a:rPr lang="ru-RU" dirty="0" smtClean="0"/>
              <a:t>, </a:t>
            </a:r>
            <a:r>
              <a:rPr lang="ru-RU" dirty="0" err="1" smtClean="0"/>
              <a:t>Mg</a:t>
            </a:r>
            <a:r>
              <a:rPr lang="ru-RU" dirty="0" smtClean="0"/>
              <a:t> и оксида железа, детонатором служила гремучая ртуть. При ударе бомбы о крышу срабатывал детонатор, воспламенявший зажигательный состав, и все вокруг начинало гореть. Уравнения реакций, происходящих при взрыве бомбы:</a:t>
            </a:r>
          </a:p>
          <a:p>
            <a:pPr algn="ctr"/>
            <a:r>
              <a:rPr lang="ru-RU" dirty="0" smtClean="0"/>
              <a:t>4Al + 3O</a:t>
            </a:r>
            <a:r>
              <a:rPr lang="ru-RU" baseline="-25000" dirty="0" smtClean="0"/>
              <a:t>2</a:t>
            </a:r>
            <a:r>
              <a:rPr lang="ru-RU" dirty="0" smtClean="0"/>
              <a:t> = 2Al</a:t>
            </a:r>
            <a:r>
              <a:rPr lang="ru-RU" baseline="-25000" dirty="0" smtClean="0"/>
              <a:t>2</a:t>
            </a:r>
            <a:r>
              <a:rPr lang="ru-RU" dirty="0" smtClean="0"/>
              <a:t>O</a:t>
            </a:r>
            <a:r>
              <a:rPr lang="ru-RU" baseline="-25000" dirty="0" smtClean="0"/>
              <a:t>3</a:t>
            </a:r>
            <a:r>
              <a:rPr lang="ru-RU" dirty="0" smtClean="0"/>
              <a:t>,</a:t>
            </a:r>
          </a:p>
          <a:p>
            <a:pPr algn="ctr"/>
            <a:r>
              <a:rPr lang="ru-RU" dirty="0" smtClean="0"/>
              <a:t>2Mg + O</a:t>
            </a:r>
            <a:r>
              <a:rPr lang="ru-RU" baseline="-25000" dirty="0" smtClean="0"/>
              <a:t>2</a:t>
            </a:r>
            <a:r>
              <a:rPr lang="ru-RU" dirty="0" smtClean="0"/>
              <a:t> = 2MgO,</a:t>
            </a:r>
          </a:p>
          <a:p>
            <a:pPr algn="ctr"/>
            <a:r>
              <a:rPr lang="ru-RU" dirty="0" smtClean="0"/>
              <a:t>3Fe</a:t>
            </a:r>
            <a:r>
              <a:rPr lang="ru-RU" baseline="-25000" dirty="0" smtClean="0"/>
              <a:t>3</a:t>
            </a:r>
            <a:r>
              <a:rPr lang="ru-RU" dirty="0" smtClean="0"/>
              <a:t>O</a:t>
            </a:r>
            <a:r>
              <a:rPr lang="ru-RU" baseline="-25000" dirty="0" smtClean="0"/>
              <a:t>4</a:t>
            </a:r>
            <a:r>
              <a:rPr lang="ru-RU" dirty="0" smtClean="0"/>
              <a:t> + 8Al = 9Fe + 4Al</a:t>
            </a:r>
            <a:r>
              <a:rPr lang="ru-RU" baseline="-25000" dirty="0" smtClean="0"/>
              <a:t>2</a:t>
            </a:r>
            <a:r>
              <a:rPr lang="ru-RU" dirty="0" smtClean="0"/>
              <a:t>O</a:t>
            </a:r>
            <a:r>
              <a:rPr lang="ru-RU" baseline="-25000" dirty="0" smtClean="0"/>
              <a:t>3</a:t>
            </a:r>
            <a:r>
              <a:rPr lang="ru-RU" dirty="0" smtClean="0"/>
              <a:t>.</a:t>
            </a:r>
          </a:p>
          <a:p>
            <a:r>
              <a:rPr lang="ru-RU" dirty="0" smtClean="0"/>
              <a:t>Горящий зажигательный состав нельзя потушить водой, т.к. раскаленный магний реагирует с водой:</a:t>
            </a:r>
          </a:p>
          <a:p>
            <a:r>
              <a:rPr lang="ru-RU" dirty="0" smtClean="0"/>
              <a:t>                  </a:t>
            </a:r>
            <a:r>
              <a:rPr lang="ru-RU" dirty="0" err="1" smtClean="0"/>
              <a:t>Mg</a:t>
            </a:r>
            <a:r>
              <a:rPr lang="ru-RU" dirty="0" smtClean="0"/>
              <a:t> + 2Н</a:t>
            </a:r>
            <a:r>
              <a:rPr lang="ru-RU" baseline="-25000" dirty="0" smtClean="0"/>
              <a:t>2</a:t>
            </a:r>
            <a:r>
              <a:rPr lang="ru-RU" dirty="0" smtClean="0"/>
              <a:t>O = </a:t>
            </a:r>
            <a:r>
              <a:rPr lang="ru-RU" dirty="0" err="1" smtClean="0"/>
              <a:t>Mg</a:t>
            </a:r>
            <a:r>
              <a:rPr lang="ru-RU" dirty="0" smtClean="0"/>
              <a:t>(ОН)</a:t>
            </a:r>
            <a:r>
              <a:rPr lang="ru-RU" baseline="-25000" dirty="0" smtClean="0"/>
              <a:t>2</a:t>
            </a:r>
            <a:r>
              <a:rPr lang="ru-RU" dirty="0" smtClean="0"/>
              <a:t> + Н</a:t>
            </a:r>
            <a:r>
              <a:rPr lang="ru-RU" baseline="-25000" dirty="0" smtClean="0"/>
              <a:t>2</a:t>
            </a:r>
            <a:r>
              <a:rPr lang="ru-RU" dirty="0" smtClean="0"/>
              <a:t>.</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600704" y="214291"/>
            <a:ext cx="3543296" cy="3429024"/>
          </a:xfrm>
        </p:spPr>
        <p:txBody>
          <a:bodyPr>
            <a:normAutofit/>
          </a:bodyPr>
          <a:lstStyle/>
          <a:p>
            <a:pPr>
              <a:buNone/>
            </a:pPr>
            <a:r>
              <a:rPr lang="ru-RU" sz="2400" dirty="0" smtClean="0"/>
              <a:t>Исследования </a:t>
            </a:r>
            <a:r>
              <a:rPr lang="ru-RU" sz="2400" b="1" dirty="0" smtClean="0"/>
              <a:t>Валентина Алексеевича Каргина </a:t>
            </a:r>
            <a:r>
              <a:rPr lang="ru-RU" sz="2400" dirty="0" smtClean="0"/>
              <a:t>охватывали широкий круг вопросов физической химии, электрохимии и физикохимии высокомолекулярных соединений. </a:t>
            </a:r>
            <a:endParaRPr lang="ru-RU" sz="2400" dirty="0"/>
          </a:p>
        </p:txBody>
      </p:sp>
      <p:sp>
        <p:nvSpPr>
          <p:cNvPr id="4" name="Прямоугольник 3"/>
          <p:cNvSpPr/>
          <p:nvPr/>
        </p:nvSpPr>
        <p:spPr>
          <a:xfrm>
            <a:off x="285720" y="4357694"/>
            <a:ext cx="8643998" cy="2308324"/>
          </a:xfrm>
          <a:prstGeom prst="rect">
            <a:avLst/>
          </a:prstGeom>
          <a:ln>
            <a:solidFill>
              <a:srgbClr val="FF0000"/>
            </a:solidFill>
          </a:ln>
        </p:spPr>
        <p:txBody>
          <a:bodyPr wrap="square">
            <a:spAutoFit/>
          </a:bodyPr>
          <a:lstStyle/>
          <a:p>
            <a:r>
              <a:rPr lang="ru-RU" sz="2400" dirty="0" smtClean="0"/>
              <a:t>Во время войны В.А.Каргин разработал специальные материалы для изготовления одежды, защищающей от действия отравляющих веществ, принцип и технологию нового метода обработки защитных тканей, химические составы, делающие валяную обувь непромокаемой, специальные типы резин для боевых машин нашей армии.</a:t>
            </a:r>
            <a:endParaRPr lang="ru-RU" sz="2400" dirty="0"/>
          </a:p>
        </p:txBody>
      </p:sp>
      <p:pic>
        <p:nvPicPr>
          <p:cNvPr id="14339" name="Picture 3"/>
          <p:cNvPicPr>
            <a:picLocks noChangeAspect="1" noChangeArrowheads="1"/>
          </p:cNvPicPr>
          <p:nvPr/>
        </p:nvPicPr>
        <p:blipFill>
          <a:blip r:embed="rId2"/>
          <a:srcRect/>
          <a:stretch>
            <a:fillRect/>
          </a:stretch>
        </p:blipFill>
        <p:spPr bwMode="auto">
          <a:xfrm>
            <a:off x="2786050" y="2143116"/>
            <a:ext cx="3119033" cy="2162177"/>
          </a:xfrm>
          <a:prstGeom prst="rect">
            <a:avLst/>
          </a:prstGeom>
          <a:noFill/>
          <a:ln w="9525">
            <a:noFill/>
            <a:miter lim="800000"/>
            <a:headEnd/>
            <a:tailEnd/>
          </a:ln>
          <a:effectLst/>
        </p:spPr>
      </p:pic>
      <p:pic>
        <p:nvPicPr>
          <p:cNvPr id="14340" name="Picture 4"/>
          <p:cNvPicPr>
            <a:picLocks noChangeAspect="1" noChangeArrowheads="1"/>
          </p:cNvPicPr>
          <p:nvPr/>
        </p:nvPicPr>
        <p:blipFill>
          <a:blip r:embed="rId3"/>
          <a:srcRect/>
          <a:stretch>
            <a:fillRect/>
          </a:stretch>
        </p:blipFill>
        <p:spPr bwMode="auto">
          <a:xfrm>
            <a:off x="214282" y="142851"/>
            <a:ext cx="3143272" cy="1922635"/>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42853"/>
            <a:ext cx="8229600" cy="2714644"/>
          </a:xfrm>
        </p:spPr>
        <p:txBody>
          <a:bodyPr>
            <a:noAutofit/>
          </a:bodyPr>
          <a:lstStyle/>
          <a:p>
            <a:pPr>
              <a:buNone/>
            </a:pPr>
            <a:r>
              <a:rPr lang="ru-RU" sz="2400" dirty="0" smtClean="0"/>
              <a:t>Кроме ученых-химиков, которые внесли неоценимый вклад в победу над гитлеровской Германией, были и простые воины- химики: инженеры и рабочие, преподаватели и студенты. Памятники химиков-фронтовиков посвятил свое стихотворение старший преподаватель Днепропетровского </a:t>
            </a:r>
            <a:r>
              <a:rPr lang="ru-RU" sz="2400" dirty="0" err="1" smtClean="0"/>
              <a:t>химико</a:t>
            </a:r>
            <a:r>
              <a:rPr lang="ru-RU" sz="2400" dirty="0" smtClean="0"/>
              <a:t>- технологического института, бывший фронтовик З.И.Барсуков.</a:t>
            </a:r>
            <a:endParaRPr lang="ru-RU" sz="2400" dirty="0"/>
          </a:p>
        </p:txBody>
      </p:sp>
      <p:sp>
        <p:nvSpPr>
          <p:cNvPr id="4" name="Прямоугольник 3"/>
          <p:cNvSpPr/>
          <p:nvPr/>
        </p:nvSpPr>
        <p:spPr>
          <a:xfrm>
            <a:off x="1500166" y="3143248"/>
            <a:ext cx="7286644" cy="3416320"/>
          </a:xfrm>
          <a:prstGeom prst="rect">
            <a:avLst/>
          </a:prstGeom>
        </p:spPr>
        <p:txBody>
          <a:bodyPr wrap="square">
            <a:spAutoFit/>
          </a:bodyPr>
          <a:lstStyle/>
          <a:p>
            <a:r>
              <a:rPr lang="ru-RU" sz="2400" i="1" dirty="0" smtClean="0">
                <a:solidFill>
                  <a:srgbClr val="7030A0"/>
                </a:solidFill>
              </a:rPr>
              <a:t>	Кто про химика сказал: «Мало воевал», Кто сказал: «Он маловато крови проливал?» Я в свидетели зову химиков-друзей, - Тех, кто смело бил врага до последних дней, Тех, кто с армией родной пел в одном строю, Тех, кто грудью защитил Родину мою. Сколько пройдено дорог, фронтовых путей… Сколько пролегло дорог на них молодых парней… Не померкнет никогда память о войне, Слава химикам живых, павшим – честь вдвойне.</a:t>
            </a:r>
            <a:endParaRPr lang="ru-RU" sz="2400" i="1" dirty="0">
              <a:solidFill>
                <a:srgbClr val="7030A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571472" y="1"/>
            <a:ext cx="7772400" cy="714355"/>
          </a:xfrm>
          <a:prstGeom prst="rect">
            <a:avLst/>
          </a:prstGeom>
        </p:spPr>
        <p:txBody>
          <a:bodyPr vert="horz" lIns="91440" tIns="45720" rIns="91440" bIns="45720" rtlCol="0" anchor="ctr">
            <a:normAutofit fontScale="92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0" i="0" u="none" strike="noStrike" kern="1200" cap="none" spc="0" normalizeH="0" baseline="0" noProof="0" dirty="0" smtClean="0">
                <a:ln>
                  <a:noFill/>
                </a:ln>
                <a:solidFill>
                  <a:schemeClr val="tx1"/>
                </a:solidFill>
                <a:effectLst/>
                <a:uLnTx/>
                <a:uFillTx/>
                <a:latin typeface="+mj-lt"/>
                <a:ea typeface="+mj-ea"/>
                <a:cs typeface="+mj-cs"/>
              </a:rPr>
              <a:t>Ученые-химики на службе Отечеству </a:t>
            </a:r>
          </a:p>
        </p:txBody>
      </p:sp>
      <p:pic>
        <p:nvPicPr>
          <p:cNvPr id="7" name="Picture 2"/>
          <p:cNvPicPr>
            <a:picLocks noChangeAspect="1" noChangeArrowheads="1"/>
          </p:cNvPicPr>
          <p:nvPr/>
        </p:nvPicPr>
        <p:blipFill>
          <a:blip r:embed="rId2"/>
          <a:srcRect/>
          <a:stretch>
            <a:fillRect/>
          </a:stretch>
        </p:blipFill>
        <p:spPr bwMode="auto">
          <a:xfrm>
            <a:off x="428596" y="714355"/>
            <a:ext cx="1728790" cy="2401097"/>
          </a:xfrm>
          <a:prstGeom prst="rect">
            <a:avLst/>
          </a:prstGeom>
          <a:noFill/>
          <a:ln w="9525">
            <a:noFill/>
            <a:miter lim="800000"/>
            <a:headEnd/>
            <a:tailEnd/>
          </a:ln>
          <a:effectLst/>
        </p:spPr>
      </p:pic>
      <p:sp>
        <p:nvSpPr>
          <p:cNvPr id="8" name="TextBox 7"/>
          <p:cNvSpPr txBox="1"/>
          <p:nvPr/>
        </p:nvSpPr>
        <p:spPr>
          <a:xfrm>
            <a:off x="642910" y="3071810"/>
            <a:ext cx="1357808" cy="646331"/>
          </a:xfrm>
          <a:prstGeom prst="rect">
            <a:avLst/>
          </a:prstGeom>
          <a:noFill/>
        </p:spPr>
        <p:txBody>
          <a:bodyPr wrap="none" rtlCol="0">
            <a:spAutoFit/>
          </a:bodyPr>
          <a:lstStyle/>
          <a:p>
            <a:pPr algn="ctr"/>
            <a:r>
              <a:rPr lang="ru-RU" dirty="0" smtClean="0"/>
              <a:t>А.Е.Арбузов</a:t>
            </a:r>
          </a:p>
          <a:p>
            <a:pPr algn="ctr"/>
            <a:r>
              <a:rPr lang="ru-RU" dirty="0" smtClean="0"/>
              <a:t>(1877-1968)</a:t>
            </a:r>
            <a:endParaRPr lang="ru-RU" dirty="0"/>
          </a:p>
        </p:txBody>
      </p:sp>
      <p:pic>
        <p:nvPicPr>
          <p:cNvPr id="1027" name="Picture 3"/>
          <p:cNvPicPr>
            <a:picLocks noChangeAspect="1" noChangeArrowheads="1"/>
          </p:cNvPicPr>
          <p:nvPr/>
        </p:nvPicPr>
        <p:blipFill>
          <a:blip r:embed="rId3"/>
          <a:srcRect/>
          <a:stretch>
            <a:fillRect/>
          </a:stretch>
        </p:blipFill>
        <p:spPr bwMode="auto">
          <a:xfrm>
            <a:off x="3357554" y="642918"/>
            <a:ext cx="1857388" cy="2511562"/>
          </a:xfrm>
          <a:prstGeom prst="rect">
            <a:avLst/>
          </a:prstGeom>
          <a:noFill/>
          <a:ln w="9525">
            <a:noFill/>
            <a:miter lim="800000"/>
            <a:headEnd/>
            <a:tailEnd/>
          </a:ln>
          <a:effectLst/>
        </p:spPr>
      </p:pic>
      <p:sp>
        <p:nvSpPr>
          <p:cNvPr id="10" name="TextBox 9"/>
          <p:cNvSpPr txBox="1"/>
          <p:nvPr/>
        </p:nvSpPr>
        <p:spPr>
          <a:xfrm>
            <a:off x="3500430" y="3143248"/>
            <a:ext cx="1634743" cy="646331"/>
          </a:xfrm>
          <a:prstGeom prst="rect">
            <a:avLst/>
          </a:prstGeom>
          <a:noFill/>
        </p:spPr>
        <p:txBody>
          <a:bodyPr wrap="none" rtlCol="0">
            <a:spAutoFit/>
          </a:bodyPr>
          <a:lstStyle/>
          <a:p>
            <a:pPr algn="ctr"/>
            <a:r>
              <a:rPr lang="ru-RU" dirty="0" smtClean="0"/>
              <a:t>Н.Д.Зелинский</a:t>
            </a:r>
          </a:p>
          <a:p>
            <a:pPr algn="ctr"/>
            <a:r>
              <a:rPr lang="ru-RU" dirty="0" smtClean="0"/>
              <a:t>(1861-1953)</a:t>
            </a:r>
            <a:endParaRPr lang="ru-RU" dirty="0"/>
          </a:p>
        </p:txBody>
      </p:sp>
      <p:pic>
        <p:nvPicPr>
          <p:cNvPr id="1028" name="Picture 4"/>
          <p:cNvPicPr>
            <a:picLocks noChangeAspect="1" noChangeArrowheads="1"/>
          </p:cNvPicPr>
          <p:nvPr/>
        </p:nvPicPr>
        <p:blipFill>
          <a:blip r:embed="rId4"/>
          <a:srcRect/>
          <a:stretch>
            <a:fillRect/>
          </a:stretch>
        </p:blipFill>
        <p:spPr bwMode="auto">
          <a:xfrm>
            <a:off x="6357950" y="642918"/>
            <a:ext cx="1785951" cy="2562451"/>
          </a:xfrm>
          <a:prstGeom prst="rect">
            <a:avLst/>
          </a:prstGeom>
          <a:noFill/>
          <a:ln w="9525">
            <a:noFill/>
            <a:miter lim="800000"/>
            <a:headEnd/>
            <a:tailEnd/>
          </a:ln>
          <a:effectLst/>
        </p:spPr>
      </p:pic>
      <p:sp>
        <p:nvSpPr>
          <p:cNvPr id="13" name="TextBox 12"/>
          <p:cNvSpPr txBox="1"/>
          <p:nvPr/>
        </p:nvSpPr>
        <p:spPr>
          <a:xfrm>
            <a:off x="6500826" y="3214686"/>
            <a:ext cx="1431546" cy="646331"/>
          </a:xfrm>
          <a:prstGeom prst="rect">
            <a:avLst/>
          </a:prstGeom>
          <a:noFill/>
        </p:spPr>
        <p:txBody>
          <a:bodyPr wrap="none" rtlCol="0">
            <a:spAutoFit/>
          </a:bodyPr>
          <a:lstStyle/>
          <a:p>
            <a:pPr algn="ctr"/>
            <a:r>
              <a:rPr lang="ru-RU" dirty="0" smtClean="0"/>
              <a:t>А.Е.Ферсман</a:t>
            </a:r>
          </a:p>
          <a:p>
            <a:pPr algn="ctr"/>
            <a:r>
              <a:rPr lang="ru-RU" dirty="0" smtClean="0"/>
              <a:t>(1883-1945)</a:t>
            </a:r>
            <a:endParaRPr lang="ru-RU" dirty="0"/>
          </a:p>
        </p:txBody>
      </p:sp>
      <p:sp>
        <p:nvSpPr>
          <p:cNvPr id="14" name="TextBox 13"/>
          <p:cNvSpPr txBox="1"/>
          <p:nvPr/>
        </p:nvSpPr>
        <p:spPr>
          <a:xfrm>
            <a:off x="3500430" y="6211669"/>
            <a:ext cx="1754455" cy="646331"/>
          </a:xfrm>
          <a:prstGeom prst="rect">
            <a:avLst/>
          </a:prstGeom>
          <a:noFill/>
        </p:spPr>
        <p:txBody>
          <a:bodyPr wrap="none" rtlCol="0">
            <a:spAutoFit/>
          </a:bodyPr>
          <a:lstStyle/>
          <a:p>
            <a:pPr algn="ctr"/>
            <a:r>
              <a:rPr lang="ru-RU" dirty="0" err="1" smtClean="0"/>
              <a:t>С.И.Вольфкович</a:t>
            </a:r>
            <a:endParaRPr lang="ru-RU" dirty="0" smtClean="0"/>
          </a:p>
          <a:p>
            <a:pPr algn="ctr"/>
            <a:r>
              <a:rPr lang="ru-RU" dirty="0" smtClean="0"/>
              <a:t>(1896-1980)</a:t>
            </a:r>
            <a:endParaRPr lang="ru-RU" dirty="0"/>
          </a:p>
        </p:txBody>
      </p:sp>
      <p:pic>
        <p:nvPicPr>
          <p:cNvPr id="1030" name="Picture 6"/>
          <p:cNvPicPr>
            <a:picLocks noChangeAspect="1" noChangeArrowheads="1"/>
          </p:cNvPicPr>
          <p:nvPr/>
        </p:nvPicPr>
        <p:blipFill>
          <a:blip r:embed="rId5"/>
          <a:srcRect/>
          <a:stretch>
            <a:fillRect/>
          </a:stretch>
        </p:blipFill>
        <p:spPr bwMode="auto">
          <a:xfrm>
            <a:off x="3500430" y="3786190"/>
            <a:ext cx="1728790" cy="2401097"/>
          </a:xfrm>
          <a:prstGeom prst="rect">
            <a:avLst/>
          </a:prstGeom>
          <a:noFill/>
          <a:ln w="9525">
            <a:noFill/>
            <a:miter lim="800000"/>
            <a:headEnd/>
            <a:tailEnd/>
          </a:ln>
          <a:effectLst/>
        </p:spPr>
      </p:pic>
      <p:sp>
        <p:nvSpPr>
          <p:cNvPr id="16" name="TextBox 15"/>
          <p:cNvSpPr txBox="1"/>
          <p:nvPr/>
        </p:nvSpPr>
        <p:spPr>
          <a:xfrm>
            <a:off x="6572264" y="6211669"/>
            <a:ext cx="1422184" cy="646331"/>
          </a:xfrm>
          <a:prstGeom prst="rect">
            <a:avLst/>
          </a:prstGeom>
          <a:noFill/>
        </p:spPr>
        <p:txBody>
          <a:bodyPr wrap="none" rtlCol="0">
            <a:spAutoFit/>
          </a:bodyPr>
          <a:lstStyle/>
          <a:p>
            <a:pPr algn="ctr"/>
            <a:r>
              <a:rPr lang="ru-RU" dirty="0" err="1" smtClean="0"/>
              <a:t>И.Л.Кнунянц</a:t>
            </a:r>
            <a:endParaRPr lang="ru-RU" dirty="0" smtClean="0"/>
          </a:p>
          <a:p>
            <a:pPr algn="ctr"/>
            <a:r>
              <a:rPr lang="ru-RU" dirty="0" smtClean="0"/>
              <a:t>(1906-1990)</a:t>
            </a:r>
            <a:endParaRPr lang="ru-RU" dirty="0"/>
          </a:p>
        </p:txBody>
      </p:sp>
      <p:pic>
        <p:nvPicPr>
          <p:cNvPr id="1031" name="Picture 7"/>
          <p:cNvPicPr>
            <a:picLocks noChangeAspect="1" noChangeArrowheads="1"/>
          </p:cNvPicPr>
          <p:nvPr/>
        </p:nvPicPr>
        <p:blipFill>
          <a:blip r:embed="rId6"/>
          <a:srcRect/>
          <a:stretch>
            <a:fillRect/>
          </a:stretch>
        </p:blipFill>
        <p:spPr bwMode="auto">
          <a:xfrm>
            <a:off x="6429388" y="3857628"/>
            <a:ext cx="1714512" cy="2382767"/>
          </a:xfrm>
          <a:prstGeom prst="rect">
            <a:avLst/>
          </a:prstGeom>
          <a:noFill/>
          <a:ln w="9525">
            <a:noFill/>
            <a:miter lim="800000"/>
            <a:headEnd/>
            <a:tailEnd/>
          </a:ln>
          <a:effectLst/>
        </p:spPr>
      </p:pic>
      <p:sp>
        <p:nvSpPr>
          <p:cNvPr id="18" name="TextBox 17"/>
          <p:cNvSpPr txBox="1"/>
          <p:nvPr/>
        </p:nvSpPr>
        <p:spPr>
          <a:xfrm>
            <a:off x="857224" y="6072206"/>
            <a:ext cx="1564787" cy="646331"/>
          </a:xfrm>
          <a:prstGeom prst="rect">
            <a:avLst/>
          </a:prstGeom>
          <a:noFill/>
        </p:spPr>
        <p:txBody>
          <a:bodyPr wrap="none" rtlCol="0">
            <a:spAutoFit/>
          </a:bodyPr>
          <a:lstStyle/>
          <a:p>
            <a:pPr algn="ctr"/>
            <a:r>
              <a:rPr lang="ru-RU" dirty="0" smtClean="0"/>
              <a:t>М.М.Дубинин</a:t>
            </a:r>
          </a:p>
          <a:p>
            <a:pPr algn="ctr"/>
            <a:r>
              <a:rPr lang="ru-RU" dirty="0" smtClean="0"/>
              <a:t>(1901-1993)</a:t>
            </a:r>
            <a:endParaRPr lang="ru-RU" dirty="0"/>
          </a:p>
        </p:txBody>
      </p:sp>
      <p:pic>
        <p:nvPicPr>
          <p:cNvPr id="1032" name="Picture 8"/>
          <p:cNvPicPr>
            <a:picLocks noChangeAspect="1" noChangeArrowheads="1"/>
          </p:cNvPicPr>
          <p:nvPr/>
        </p:nvPicPr>
        <p:blipFill>
          <a:blip r:embed="rId7"/>
          <a:srcRect/>
          <a:stretch>
            <a:fillRect/>
          </a:stretch>
        </p:blipFill>
        <p:spPr bwMode="auto">
          <a:xfrm>
            <a:off x="714348" y="3714752"/>
            <a:ext cx="1785940" cy="2381253"/>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42910" y="2714620"/>
            <a:ext cx="1319464" cy="646331"/>
          </a:xfrm>
          <a:prstGeom prst="rect">
            <a:avLst/>
          </a:prstGeom>
          <a:noFill/>
        </p:spPr>
        <p:txBody>
          <a:bodyPr wrap="none" rtlCol="0">
            <a:spAutoFit/>
          </a:bodyPr>
          <a:lstStyle/>
          <a:p>
            <a:pPr algn="ctr"/>
            <a:r>
              <a:rPr lang="ru-RU" dirty="0" err="1" smtClean="0"/>
              <a:t>Ю.А.Клячко</a:t>
            </a:r>
            <a:endParaRPr lang="ru-RU" dirty="0" smtClean="0"/>
          </a:p>
          <a:p>
            <a:pPr algn="ctr"/>
            <a:r>
              <a:rPr lang="ru-RU" dirty="0" smtClean="0"/>
              <a:t>(1910-…)</a:t>
            </a:r>
            <a:endParaRPr lang="ru-RU" dirty="0"/>
          </a:p>
        </p:txBody>
      </p:sp>
      <p:pic>
        <p:nvPicPr>
          <p:cNvPr id="2051" name="Picture 3"/>
          <p:cNvPicPr>
            <a:picLocks noChangeAspect="1" noChangeArrowheads="1"/>
          </p:cNvPicPr>
          <p:nvPr/>
        </p:nvPicPr>
        <p:blipFill>
          <a:blip r:embed="rId2"/>
          <a:srcRect/>
          <a:stretch>
            <a:fillRect/>
          </a:stretch>
        </p:blipFill>
        <p:spPr bwMode="auto">
          <a:xfrm>
            <a:off x="214282" y="142852"/>
            <a:ext cx="2201915" cy="2571768"/>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a:srcRect/>
          <a:stretch>
            <a:fillRect/>
          </a:stretch>
        </p:blipFill>
        <p:spPr bwMode="auto">
          <a:xfrm>
            <a:off x="3143240" y="214290"/>
            <a:ext cx="1928826" cy="2541019"/>
          </a:xfrm>
          <a:prstGeom prst="rect">
            <a:avLst/>
          </a:prstGeom>
          <a:noFill/>
          <a:ln w="9525">
            <a:noFill/>
            <a:miter lim="800000"/>
            <a:headEnd/>
            <a:tailEnd/>
          </a:ln>
          <a:effectLst/>
        </p:spPr>
      </p:pic>
      <p:sp>
        <p:nvSpPr>
          <p:cNvPr id="8" name="TextBox 7"/>
          <p:cNvSpPr txBox="1"/>
          <p:nvPr/>
        </p:nvSpPr>
        <p:spPr>
          <a:xfrm>
            <a:off x="3286116" y="2714620"/>
            <a:ext cx="1452898" cy="646331"/>
          </a:xfrm>
          <a:prstGeom prst="rect">
            <a:avLst/>
          </a:prstGeom>
          <a:noFill/>
        </p:spPr>
        <p:txBody>
          <a:bodyPr wrap="none" rtlCol="0">
            <a:spAutoFit/>
          </a:bodyPr>
          <a:lstStyle/>
          <a:p>
            <a:pPr algn="ctr"/>
            <a:r>
              <a:rPr lang="ru-RU" dirty="0" smtClean="0"/>
              <a:t>Н.Н.Семенов</a:t>
            </a:r>
          </a:p>
          <a:p>
            <a:pPr algn="ctr"/>
            <a:r>
              <a:rPr lang="ru-RU" dirty="0" smtClean="0"/>
              <a:t>(1896-1986)</a:t>
            </a:r>
            <a:endParaRPr lang="ru-RU" dirty="0"/>
          </a:p>
        </p:txBody>
      </p:sp>
      <p:sp>
        <p:nvSpPr>
          <p:cNvPr id="9" name="TextBox 8"/>
          <p:cNvSpPr txBox="1"/>
          <p:nvPr/>
        </p:nvSpPr>
        <p:spPr>
          <a:xfrm>
            <a:off x="6429388" y="2643182"/>
            <a:ext cx="1708416" cy="646331"/>
          </a:xfrm>
          <a:prstGeom prst="rect">
            <a:avLst/>
          </a:prstGeom>
          <a:noFill/>
        </p:spPr>
        <p:txBody>
          <a:bodyPr wrap="none" rtlCol="0">
            <a:spAutoFit/>
          </a:bodyPr>
          <a:lstStyle/>
          <a:p>
            <a:pPr algn="ctr"/>
            <a:r>
              <a:rPr lang="ru-RU" dirty="0" smtClean="0"/>
              <a:t>Н.Н.Мельников</a:t>
            </a:r>
          </a:p>
          <a:p>
            <a:pPr algn="ctr"/>
            <a:r>
              <a:rPr lang="ru-RU" dirty="0" smtClean="0"/>
              <a:t>(1908-2000)</a:t>
            </a:r>
            <a:endParaRPr lang="ru-RU" dirty="0"/>
          </a:p>
        </p:txBody>
      </p:sp>
      <p:pic>
        <p:nvPicPr>
          <p:cNvPr id="10" name="Picture 9"/>
          <p:cNvPicPr>
            <a:picLocks noChangeAspect="1" noChangeArrowheads="1"/>
          </p:cNvPicPr>
          <p:nvPr/>
        </p:nvPicPr>
        <p:blipFill>
          <a:blip r:embed="rId4"/>
          <a:srcRect/>
          <a:stretch>
            <a:fillRect/>
          </a:stretch>
        </p:blipFill>
        <p:spPr bwMode="auto">
          <a:xfrm>
            <a:off x="6215074" y="214290"/>
            <a:ext cx="1935017" cy="2428892"/>
          </a:xfrm>
          <a:prstGeom prst="rect">
            <a:avLst/>
          </a:prstGeom>
          <a:noFill/>
          <a:ln w="9525">
            <a:noFill/>
            <a:miter lim="800000"/>
            <a:headEnd/>
            <a:tailEnd/>
          </a:ln>
          <a:effectLst/>
        </p:spPr>
      </p:pic>
      <p:sp>
        <p:nvSpPr>
          <p:cNvPr id="13" name="TextBox 12"/>
          <p:cNvSpPr txBox="1"/>
          <p:nvPr/>
        </p:nvSpPr>
        <p:spPr>
          <a:xfrm>
            <a:off x="3428992" y="6211669"/>
            <a:ext cx="1517467" cy="646331"/>
          </a:xfrm>
          <a:prstGeom prst="rect">
            <a:avLst/>
          </a:prstGeom>
          <a:noFill/>
        </p:spPr>
        <p:txBody>
          <a:bodyPr wrap="none" rtlCol="0">
            <a:spAutoFit/>
          </a:bodyPr>
          <a:lstStyle/>
          <a:p>
            <a:pPr algn="ctr"/>
            <a:r>
              <a:rPr lang="ru-RU" dirty="0" err="1" smtClean="0"/>
              <a:t>С.С.Наметкин</a:t>
            </a:r>
            <a:endParaRPr lang="ru-RU" dirty="0" smtClean="0"/>
          </a:p>
          <a:p>
            <a:pPr algn="ctr"/>
            <a:r>
              <a:rPr lang="ru-RU" dirty="0" smtClean="0"/>
              <a:t>(1876-1950)</a:t>
            </a:r>
            <a:endParaRPr lang="ru-RU" dirty="0"/>
          </a:p>
        </p:txBody>
      </p:sp>
      <p:sp>
        <p:nvSpPr>
          <p:cNvPr id="14" name="TextBox 13"/>
          <p:cNvSpPr txBox="1"/>
          <p:nvPr/>
        </p:nvSpPr>
        <p:spPr>
          <a:xfrm>
            <a:off x="6572264" y="6211669"/>
            <a:ext cx="1332416" cy="646331"/>
          </a:xfrm>
          <a:prstGeom prst="rect">
            <a:avLst/>
          </a:prstGeom>
          <a:noFill/>
        </p:spPr>
        <p:txBody>
          <a:bodyPr wrap="none" rtlCol="0">
            <a:spAutoFit/>
          </a:bodyPr>
          <a:lstStyle/>
          <a:p>
            <a:pPr algn="ctr"/>
            <a:r>
              <a:rPr lang="ru-RU" dirty="0" smtClean="0"/>
              <a:t>В.А.Каргин</a:t>
            </a:r>
          </a:p>
          <a:p>
            <a:pPr algn="ctr"/>
            <a:r>
              <a:rPr lang="ru-RU" dirty="0" smtClean="0"/>
              <a:t>(1907-1969)</a:t>
            </a:r>
            <a:endParaRPr lang="ru-RU" dirty="0"/>
          </a:p>
        </p:txBody>
      </p:sp>
      <p:pic>
        <p:nvPicPr>
          <p:cNvPr id="15" name="Picture 12"/>
          <p:cNvPicPr>
            <a:picLocks noChangeAspect="1" noChangeArrowheads="1"/>
          </p:cNvPicPr>
          <p:nvPr/>
        </p:nvPicPr>
        <p:blipFill>
          <a:blip r:embed="rId5"/>
          <a:srcRect/>
          <a:stretch>
            <a:fillRect/>
          </a:stretch>
        </p:blipFill>
        <p:spPr bwMode="auto">
          <a:xfrm>
            <a:off x="6357950" y="3429000"/>
            <a:ext cx="1945504" cy="2779292"/>
          </a:xfrm>
          <a:prstGeom prst="rect">
            <a:avLst/>
          </a:prstGeom>
          <a:noFill/>
          <a:ln w="9525">
            <a:noFill/>
            <a:miter lim="800000"/>
            <a:headEnd/>
            <a:tailEnd/>
          </a:ln>
          <a:effectLst/>
        </p:spPr>
      </p:pic>
      <p:pic>
        <p:nvPicPr>
          <p:cNvPr id="16" name="Picture 13"/>
          <p:cNvPicPr>
            <a:picLocks noChangeAspect="1" noChangeArrowheads="1"/>
          </p:cNvPicPr>
          <p:nvPr/>
        </p:nvPicPr>
        <p:blipFill>
          <a:blip r:embed="rId6"/>
          <a:srcRect/>
          <a:stretch>
            <a:fillRect/>
          </a:stretch>
        </p:blipFill>
        <p:spPr bwMode="auto">
          <a:xfrm>
            <a:off x="3214678" y="3429000"/>
            <a:ext cx="1916394" cy="2786082"/>
          </a:xfrm>
          <a:prstGeom prst="rect">
            <a:avLst/>
          </a:prstGeom>
          <a:noFill/>
          <a:ln w="9525">
            <a:noFill/>
            <a:miter lim="800000"/>
            <a:headEnd/>
            <a:tailEnd/>
          </a:ln>
          <a:effectLst/>
        </p:spPr>
      </p:pic>
      <p:sp>
        <p:nvSpPr>
          <p:cNvPr id="17" name="TextBox 16"/>
          <p:cNvSpPr txBox="1"/>
          <p:nvPr/>
        </p:nvSpPr>
        <p:spPr>
          <a:xfrm>
            <a:off x="357158" y="6211669"/>
            <a:ext cx="1473288" cy="646331"/>
          </a:xfrm>
          <a:prstGeom prst="rect">
            <a:avLst/>
          </a:prstGeom>
          <a:noFill/>
        </p:spPr>
        <p:txBody>
          <a:bodyPr wrap="none" rtlCol="0">
            <a:spAutoFit/>
          </a:bodyPr>
          <a:lstStyle/>
          <a:p>
            <a:pPr algn="ctr"/>
            <a:r>
              <a:rPr lang="ru-RU" dirty="0" smtClean="0"/>
              <a:t>А.Н.Фрумкин</a:t>
            </a:r>
          </a:p>
          <a:p>
            <a:pPr algn="ctr"/>
            <a:r>
              <a:rPr lang="ru-RU" dirty="0" smtClean="0"/>
              <a:t>(1895-1976)</a:t>
            </a:r>
            <a:endParaRPr lang="ru-RU" dirty="0"/>
          </a:p>
        </p:txBody>
      </p:sp>
      <p:pic>
        <p:nvPicPr>
          <p:cNvPr id="18" name="Picture 10"/>
          <p:cNvPicPr>
            <a:picLocks noChangeAspect="1" noChangeArrowheads="1"/>
          </p:cNvPicPr>
          <p:nvPr/>
        </p:nvPicPr>
        <p:blipFill>
          <a:blip r:embed="rId7"/>
          <a:srcRect/>
          <a:stretch>
            <a:fillRect/>
          </a:stretch>
        </p:blipFill>
        <p:spPr bwMode="auto">
          <a:xfrm>
            <a:off x="357158" y="3429000"/>
            <a:ext cx="1785950" cy="2875378"/>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3500390"/>
            <a:ext cx="4929222" cy="3357610"/>
          </a:xfrm>
        </p:spPr>
        <p:txBody>
          <a:bodyPr>
            <a:normAutofit lnSpcReduction="10000"/>
          </a:bodyPr>
          <a:lstStyle/>
          <a:p>
            <a:pPr>
              <a:buNone/>
            </a:pPr>
            <a:r>
              <a:rPr lang="ru-RU" sz="2400" dirty="0" smtClean="0"/>
              <a:t>Академик </a:t>
            </a:r>
            <a:r>
              <a:rPr lang="ru-RU" sz="2400" b="1" dirty="0" smtClean="0"/>
              <a:t>Александр </a:t>
            </a:r>
            <a:r>
              <a:rPr lang="ru-RU" sz="2400" b="1" dirty="0" err="1" smtClean="0"/>
              <a:t>Ерминингельдович</a:t>
            </a:r>
            <a:r>
              <a:rPr lang="ru-RU" sz="2400" b="1" dirty="0" smtClean="0"/>
              <a:t> Арбузов</a:t>
            </a:r>
            <a:r>
              <a:rPr lang="ru-RU" sz="2400" dirty="0" smtClean="0"/>
              <a:t> - основоположник одного из новейших направлений науки - химии фосфорорганических соединений. Исследования Арбузова были всецело посвящены нуждам обороны и медицины. </a:t>
            </a:r>
            <a:endParaRPr lang="ru-RU" sz="2400" dirty="0"/>
          </a:p>
        </p:txBody>
      </p:sp>
      <p:pic>
        <p:nvPicPr>
          <p:cNvPr id="3074" name="Picture 2"/>
          <p:cNvPicPr>
            <a:picLocks noChangeAspect="1" noChangeArrowheads="1"/>
          </p:cNvPicPr>
          <p:nvPr/>
        </p:nvPicPr>
        <p:blipFill>
          <a:blip r:embed="rId2"/>
          <a:srcRect/>
          <a:stretch>
            <a:fillRect/>
          </a:stretch>
        </p:blipFill>
        <p:spPr bwMode="auto">
          <a:xfrm>
            <a:off x="5643570" y="3857628"/>
            <a:ext cx="2152650" cy="2190750"/>
          </a:xfrm>
          <a:prstGeom prst="rect">
            <a:avLst/>
          </a:prstGeom>
          <a:noFill/>
          <a:ln w="9525">
            <a:noFill/>
            <a:miter lim="800000"/>
            <a:headEnd/>
            <a:tailEnd/>
          </a:ln>
          <a:effectLst/>
        </p:spPr>
      </p:pic>
      <p:sp>
        <p:nvSpPr>
          <p:cNvPr id="5" name="Прямоугольник 4"/>
          <p:cNvSpPr/>
          <p:nvPr/>
        </p:nvSpPr>
        <p:spPr>
          <a:xfrm>
            <a:off x="4357686" y="642918"/>
            <a:ext cx="4572000" cy="3046988"/>
          </a:xfrm>
          <a:prstGeom prst="rect">
            <a:avLst/>
          </a:prstGeom>
          <a:ln>
            <a:solidFill>
              <a:srgbClr val="FF0000"/>
            </a:solidFill>
          </a:ln>
        </p:spPr>
        <p:txBody>
          <a:bodyPr wrap="square">
            <a:spAutoFit/>
          </a:bodyPr>
          <a:lstStyle/>
          <a:p>
            <a:pPr algn="ctr"/>
            <a:r>
              <a:rPr lang="ru-RU" sz="2400" dirty="0" smtClean="0"/>
              <a:t>В марте 1943г. им был создан препарат </a:t>
            </a:r>
          </a:p>
          <a:p>
            <a:pPr algn="ctr"/>
            <a:r>
              <a:rPr lang="ru-RU" sz="2400" u="sng" dirty="0" smtClean="0">
                <a:solidFill>
                  <a:srgbClr val="C00000"/>
                </a:solidFill>
              </a:rPr>
              <a:t>3,6-диаминофтолимид</a:t>
            </a:r>
            <a:r>
              <a:rPr lang="ru-RU" sz="2400" dirty="0" smtClean="0"/>
              <a:t>, </a:t>
            </a:r>
          </a:p>
          <a:p>
            <a:pPr algn="ctr"/>
            <a:r>
              <a:rPr lang="ru-RU" sz="2400" dirty="0" smtClean="0"/>
              <a:t>его использовали при изготовлении оптики для танков. Это имело большое значение для обнаружения врага на далёком расстоянии. </a:t>
            </a:r>
            <a:endParaRPr lang="ru-RU" sz="2400" dirty="0"/>
          </a:p>
        </p:txBody>
      </p:sp>
      <p:pic>
        <p:nvPicPr>
          <p:cNvPr id="3075" name="Picture 3"/>
          <p:cNvPicPr>
            <a:picLocks noChangeAspect="1" noChangeArrowheads="1"/>
          </p:cNvPicPr>
          <p:nvPr/>
        </p:nvPicPr>
        <p:blipFill>
          <a:blip r:embed="rId3"/>
          <a:srcRect/>
          <a:stretch>
            <a:fillRect/>
          </a:stretch>
        </p:blipFill>
        <p:spPr bwMode="auto">
          <a:xfrm>
            <a:off x="428596" y="642918"/>
            <a:ext cx="3738382" cy="2428892"/>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428604"/>
            <a:ext cx="3900486" cy="1328734"/>
          </a:xfrm>
          <a:ln>
            <a:solidFill>
              <a:srgbClr val="FF0000"/>
            </a:solidFill>
          </a:ln>
        </p:spPr>
        <p:txBody>
          <a:bodyPr>
            <a:normAutofit fontScale="77500" lnSpcReduction="20000"/>
          </a:bodyPr>
          <a:lstStyle/>
          <a:p>
            <a:pPr>
              <a:buNone/>
            </a:pPr>
            <a:r>
              <a:rPr lang="ru-RU" dirty="0" smtClean="0"/>
              <a:t>Ещё в Первую мировую войну </a:t>
            </a:r>
            <a:r>
              <a:rPr lang="ru-RU" b="1" dirty="0" smtClean="0"/>
              <a:t>Зелинский Николай Дмитриевич</a:t>
            </a:r>
            <a:r>
              <a:rPr lang="ru-RU" dirty="0" smtClean="0"/>
              <a:t> создал </a:t>
            </a:r>
            <a:r>
              <a:rPr lang="ru-RU" u="sng" dirty="0" smtClean="0"/>
              <a:t>противогаз</a:t>
            </a:r>
            <a:r>
              <a:rPr lang="ru-RU" dirty="0" smtClean="0"/>
              <a:t>.</a:t>
            </a:r>
            <a:endParaRPr lang="ru-RU" dirty="0"/>
          </a:p>
        </p:txBody>
      </p:sp>
      <p:pic>
        <p:nvPicPr>
          <p:cNvPr id="4098" name="Picture 2"/>
          <p:cNvPicPr>
            <a:picLocks noChangeAspect="1" noChangeArrowheads="1"/>
          </p:cNvPicPr>
          <p:nvPr/>
        </p:nvPicPr>
        <p:blipFill>
          <a:blip r:embed="rId2"/>
          <a:srcRect/>
          <a:stretch>
            <a:fillRect/>
          </a:stretch>
        </p:blipFill>
        <p:spPr bwMode="auto">
          <a:xfrm>
            <a:off x="571472" y="1857364"/>
            <a:ext cx="2471749" cy="3295665"/>
          </a:xfrm>
          <a:prstGeom prst="rect">
            <a:avLst/>
          </a:prstGeom>
          <a:noFill/>
          <a:ln w="9525">
            <a:noFill/>
            <a:miter lim="800000"/>
            <a:headEnd/>
            <a:tailEnd/>
          </a:ln>
          <a:effectLst/>
        </p:spPr>
      </p:pic>
      <p:sp>
        <p:nvSpPr>
          <p:cNvPr id="5" name="Прямоугольник 4"/>
          <p:cNvSpPr/>
          <p:nvPr/>
        </p:nvSpPr>
        <p:spPr>
          <a:xfrm>
            <a:off x="3428992" y="3286124"/>
            <a:ext cx="5429288" cy="3416320"/>
          </a:xfrm>
          <a:prstGeom prst="rect">
            <a:avLst/>
          </a:prstGeom>
        </p:spPr>
        <p:txBody>
          <a:bodyPr wrap="square">
            <a:spAutoFit/>
          </a:bodyPr>
          <a:lstStyle/>
          <a:p>
            <a:r>
              <a:rPr lang="ru-RU" sz="2400" dirty="0" smtClean="0"/>
              <a:t>В период 1941–1945 гг. Зелинский Н.Д.– это не просто химик-исследователь, он был уже славой едва ли не самой большой в стране научной школы, исследования которой были направлены на разработку способов получения </a:t>
            </a:r>
            <a:r>
              <a:rPr lang="ru-RU" sz="2400" u="sng" dirty="0" smtClean="0"/>
              <a:t>высокооктанового топлива </a:t>
            </a:r>
            <a:r>
              <a:rPr lang="ru-RU" sz="2400" dirty="0" smtClean="0"/>
              <a:t>для авиации, </a:t>
            </a:r>
            <a:r>
              <a:rPr lang="ru-RU" sz="2400" u="sng" dirty="0" smtClean="0"/>
              <a:t>мономеров</a:t>
            </a:r>
            <a:r>
              <a:rPr lang="ru-RU" sz="2400" dirty="0" smtClean="0"/>
              <a:t> для </a:t>
            </a:r>
            <a:r>
              <a:rPr lang="ru-RU" sz="2400" u="sng" dirty="0" smtClean="0"/>
              <a:t>синтетического каучука.</a:t>
            </a:r>
            <a:endParaRPr lang="ru-RU" sz="2400" u="sng" dirty="0"/>
          </a:p>
        </p:txBody>
      </p:sp>
      <p:pic>
        <p:nvPicPr>
          <p:cNvPr id="4099" name="Picture 3"/>
          <p:cNvPicPr>
            <a:picLocks noChangeAspect="1" noChangeArrowheads="1"/>
          </p:cNvPicPr>
          <p:nvPr/>
        </p:nvPicPr>
        <p:blipFill>
          <a:blip r:embed="rId3"/>
          <a:srcRect/>
          <a:stretch>
            <a:fillRect/>
          </a:stretch>
        </p:blipFill>
        <p:spPr bwMode="auto">
          <a:xfrm>
            <a:off x="4357686" y="714356"/>
            <a:ext cx="3810000" cy="24193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86116" y="214290"/>
            <a:ext cx="5715040" cy="3429024"/>
          </a:xfrm>
        </p:spPr>
        <p:txBody>
          <a:bodyPr>
            <a:normAutofit/>
          </a:bodyPr>
          <a:lstStyle/>
          <a:p>
            <a:pPr>
              <a:buNone/>
            </a:pPr>
            <a:r>
              <a:rPr lang="ru-RU" sz="2400" dirty="0" smtClean="0"/>
              <a:t>С первых дней после начала войны </a:t>
            </a:r>
            <a:r>
              <a:rPr lang="ru-RU" sz="2400" b="1" dirty="0" smtClean="0"/>
              <a:t>Ферсман</a:t>
            </a:r>
            <a:r>
              <a:rPr lang="ru-RU" sz="2400" dirty="0" smtClean="0"/>
              <a:t> активно включился в перестройку науки и промышленности на военные рельсы. Выполнял специальные работы по военно-инженерной геологии, военной географии, по вопросам изготовления </a:t>
            </a:r>
            <a:r>
              <a:rPr lang="ru-RU" sz="2400" u="sng" dirty="0" smtClean="0"/>
              <a:t>стратегического сырья, маскировочных красок</a:t>
            </a:r>
            <a:r>
              <a:rPr lang="ru-RU" sz="2400" dirty="0" smtClean="0"/>
              <a:t>.</a:t>
            </a:r>
            <a:endParaRPr lang="ru-RU" sz="2400" dirty="0"/>
          </a:p>
        </p:txBody>
      </p:sp>
      <p:pic>
        <p:nvPicPr>
          <p:cNvPr id="5122" name="Picture 2"/>
          <p:cNvPicPr>
            <a:picLocks noChangeAspect="1" noChangeArrowheads="1"/>
          </p:cNvPicPr>
          <p:nvPr/>
        </p:nvPicPr>
        <p:blipFill>
          <a:blip r:embed="rId2"/>
          <a:srcRect/>
          <a:stretch>
            <a:fillRect/>
          </a:stretch>
        </p:blipFill>
        <p:spPr bwMode="auto">
          <a:xfrm>
            <a:off x="285720" y="214290"/>
            <a:ext cx="2928958" cy="3297139"/>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5679258" y="4000504"/>
            <a:ext cx="3464742" cy="2214578"/>
          </a:xfrm>
          <a:prstGeom prst="rect">
            <a:avLst/>
          </a:prstGeom>
          <a:noFill/>
          <a:ln w="9525">
            <a:noFill/>
            <a:miter lim="800000"/>
            <a:headEnd/>
            <a:tailEnd/>
          </a:ln>
          <a:effectLst/>
        </p:spPr>
      </p:pic>
      <p:sp>
        <p:nvSpPr>
          <p:cNvPr id="7" name="Прямоугольник 6"/>
          <p:cNvSpPr/>
          <p:nvPr/>
        </p:nvSpPr>
        <p:spPr>
          <a:xfrm>
            <a:off x="142844" y="3571876"/>
            <a:ext cx="5429256" cy="3139321"/>
          </a:xfrm>
          <a:prstGeom prst="rect">
            <a:avLst/>
          </a:prstGeom>
          <a:ln>
            <a:solidFill>
              <a:srgbClr val="FF0000"/>
            </a:solidFill>
          </a:ln>
        </p:spPr>
        <p:txBody>
          <a:bodyPr wrap="square">
            <a:spAutoFit/>
          </a:bodyPr>
          <a:lstStyle/>
          <a:p>
            <a:r>
              <a:rPr lang="ru-RU" dirty="0" smtClean="0"/>
              <a:t>«Война потребовала грандиозного количества основных видов стратегического сырья. Потребовался целый ряд новых металлов для авиации, для бронебойной стали, потребовался магний, стронций для осветительных ракет и факелов, потребовалось больше йода… И на нас лежит ответственность за обеспечение стратегическим сырьём, мы должны помочь своими знаниями создать лучшие танки, самолёты, чтобы скорее освободить все народы от нашествия гитлеровской банды». Москва, 1941г.</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3786190"/>
            <a:ext cx="8229600" cy="2786082"/>
          </a:xfrm>
        </p:spPr>
        <p:txBody>
          <a:bodyPr>
            <a:normAutofit/>
          </a:bodyPr>
          <a:lstStyle/>
          <a:p>
            <a:pPr>
              <a:buNone/>
            </a:pPr>
            <a:r>
              <a:rPr lang="ru-RU" sz="2400" dirty="0" smtClean="0"/>
              <a:t>Ещё до начала Великой отечественной войны профессор Военной академии химической защиты </a:t>
            </a:r>
            <a:r>
              <a:rPr lang="ru-RU" sz="2400" b="1" dirty="0" smtClean="0"/>
              <a:t>Михаил Михайлович Дубинин </a:t>
            </a:r>
            <a:r>
              <a:rPr lang="ru-RU" sz="2400" dirty="0" smtClean="0"/>
              <a:t>проводил исследования сорбции газов, паров и растворённых веществ твёрдыми пористыми телами. М.М.Дубинин - призванный авторитет по всем основным вопросам, связанных с противохимической защитой органов дыхания.</a:t>
            </a:r>
            <a:endParaRPr lang="ru-RU" sz="2400" dirty="0"/>
          </a:p>
        </p:txBody>
      </p:sp>
      <p:pic>
        <p:nvPicPr>
          <p:cNvPr id="6146" name="Picture 2"/>
          <p:cNvPicPr>
            <a:picLocks noChangeAspect="1" noChangeArrowheads="1"/>
          </p:cNvPicPr>
          <p:nvPr/>
        </p:nvPicPr>
        <p:blipFill>
          <a:blip r:embed="rId2"/>
          <a:srcRect/>
          <a:stretch>
            <a:fillRect/>
          </a:stretch>
        </p:blipFill>
        <p:spPr bwMode="auto">
          <a:xfrm>
            <a:off x="1785918" y="428604"/>
            <a:ext cx="4643470" cy="31674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857232"/>
            <a:ext cx="4257676" cy="5786478"/>
          </a:xfrm>
          <a:ln>
            <a:solidFill>
              <a:srgbClr val="FF0000"/>
            </a:solidFill>
          </a:ln>
        </p:spPr>
        <p:txBody>
          <a:bodyPr>
            <a:normAutofit fontScale="92500" lnSpcReduction="10000"/>
          </a:bodyPr>
          <a:lstStyle/>
          <a:p>
            <a:pPr>
              <a:buNone/>
            </a:pPr>
            <a:r>
              <a:rPr lang="ru-RU" sz="2400" dirty="0" smtClean="0"/>
              <a:t>Крупнейший химик-технолог </a:t>
            </a:r>
            <a:r>
              <a:rPr lang="ru-RU" sz="2400" b="1" dirty="0" smtClean="0"/>
              <a:t>Семен Исаакович </a:t>
            </a:r>
            <a:r>
              <a:rPr lang="ru-RU" sz="2400" b="1" dirty="0" err="1" smtClean="0"/>
              <a:t>Вольфкович</a:t>
            </a:r>
            <a:r>
              <a:rPr lang="ru-RU" sz="2400" dirty="0" smtClean="0"/>
              <a:t> исследовал соединения фосфора, был директором НИИ удобрений и инсектицидов. Сотрудники этого института создавали фосфорно-серные сплавы для бутылок, которые служили </a:t>
            </a:r>
            <a:r>
              <a:rPr lang="ru-RU" sz="2400" u="sng" dirty="0" smtClean="0"/>
              <a:t>противотанковыми «бомбами»</a:t>
            </a:r>
            <a:r>
              <a:rPr lang="ru-RU" sz="2400" dirty="0" smtClean="0"/>
              <a:t>, изготовляли </a:t>
            </a:r>
            <a:r>
              <a:rPr lang="ru-RU" sz="2400" u="sng" dirty="0" smtClean="0"/>
              <a:t>химические грелки</a:t>
            </a:r>
            <a:r>
              <a:rPr lang="ru-RU" sz="2400" dirty="0" smtClean="0"/>
              <a:t> для бойцов, дозорных, разрабатывали необходимые санитарной службе </a:t>
            </a:r>
            <a:r>
              <a:rPr lang="ru-RU" sz="2400" u="sng" dirty="0" smtClean="0"/>
              <a:t>средства против обморожений, ожогов</a:t>
            </a:r>
            <a:r>
              <a:rPr lang="ru-RU" sz="2400" dirty="0" smtClean="0"/>
              <a:t>, другие лекарственные препараты.</a:t>
            </a:r>
            <a:endParaRPr lang="ru-RU" sz="2400" dirty="0"/>
          </a:p>
        </p:txBody>
      </p:sp>
      <p:pic>
        <p:nvPicPr>
          <p:cNvPr id="7170" name="Picture 2"/>
          <p:cNvPicPr>
            <a:picLocks noChangeAspect="1" noChangeArrowheads="1"/>
          </p:cNvPicPr>
          <p:nvPr/>
        </p:nvPicPr>
        <p:blipFill>
          <a:blip r:embed="rId2"/>
          <a:srcRect/>
          <a:stretch>
            <a:fillRect/>
          </a:stretch>
        </p:blipFill>
        <p:spPr bwMode="auto">
          <a:xfrm>
            <a:off x="4643438" y="357166"/>
            <a:ext cx="3789925" cy="3071834"/>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6072198" y="3714752"/>
            <a:ext cx="2592280" cy="2905141"/>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86116" y="142852"/>
            <a:ext cx="5500726" cy="3500462"/>
          </a:xfrm>
          <a:ln>
            <a:solidFill>
              <a:srgbClr val="FF0000"/>
            </a:solidFill>
          </a:ln>
        </p:spPr>
        <p:txBody>
          <a:bodyPr>
            <a:normAutofit/>
          </a:bodyPr>
          <a:lstStyle/>
          <a:p>
            <a:pPr>
              <a:buNone/>
            </a:pPr>
            <a:r>
              <a:rPr lang="ru-RU" sz="2400" dirty="0" smtClean="0"/>
              <a:t>Профессор Военной академии химической защиты </a:t>
            </a:r>
            <a:r>
              <a:rPr lang="ru-RU" sz="2400" b="1" dirty="0" smtClean="0"/>
              <a:t>Иван Людвигович </a:t>
            </a:r>
            <a:r>
              <a:rPr lang="ru-RU" sz="2400" b="1" dirty="0" err="1" smtClean="0"/>
              <a:t>Кнунянц</a:t>
            </a:r>
            <a:r>
              <a:rPr lang="ru-RU" sz="2400" b="1" dirty="0" smtClean="0"/>
              <a:t> </a:t>
            </a:r>
            <a:r>
              <a:rPr lang="ru-RU" sz="2400" dirty="0" smtClean="0"/>
              <a:t>разработал надёжные </a:t>
            </a:r>
            <a:r>
              <a:rPr lang="ru-RU" sz="2400" u="sng" dirty="0" smtClean="0"/>
              <a:t>средства индивидуальной защиты</a:t>
            </a:r>
            <a:r>
              <a:rPr lang="ru-RU" sz="2400" dirty="0" smtClean="0"/>
              <a:t> людей </a:t>
            </a:r>
            <a:r>
              <a:rPr lang="ru-RU" sz="2400" u="sng" dirty="0" smtClean="0"/>
              <a:t>от отравляющих веществ</a:t>
            </a:r>
            <a:r>
              <a:rPr lang="ru-RU" sz="2400" dirty="0" smtClean="0"/>
              <a:t>. </a:t>
            </a:r>
          </a:p>
          <a:p>
            <a:pPr>
              <a:buNone/>
            </a:pPr>
            <a:r>
              <a:rPr lang="ru-RU" sz="2400" dirty="0" smtClean="0"/>
              <a:t>За эти исследования в 1941 г. он был удостоен Государственной премии СССР.</a:t>
            </a:r>
            <a:endParaRPr lang="ru-RU" sz="2400" dirty="0"/>
          </a:p>
        </p:txBody>
      </p:sp>
      <p:pic>
        <p:nvPicPr>
          <p:cNvPr id="8194" name="Picture 2"/>
          <p:cNvPicPr>
            <a:picLocks noChangeAspect="1" noChangeArrowheads="1"/>
          </p:cNvPicPr>
          <p:nvPr/>
        </p:nvPicPr>
        <p:blipFill>
          <a:blip r:embed="rId2"/>
          <a:srcRect/>
          <a:stretch>
            <a:fillRect/>
          </a:stretch>
        </p:blipFill>
        <p:spPr bwMode="auto">
          <a:xfrm>
            <a:off x="4286248" y="3786190"/>
            <a:ext cx="3453951" cy="2714644"/>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642910" y="142852"/>
            <a:ext cx="2143140" cy="2921545"/>
          </a:xfrm>
          <a:prstGeom prst="rect">
            <a:avLst/>
          </a:prstGeom>
          <a:noFill/>
          <a:ln w="9525">
            <a:noFill/>
            <a:miter lim="800000"/>
            <a:headEnd/>
            <a:tailEnd/>
          </a:ln>
          <a:effectLst/>
        </p:spPr>
      </p:pic>
      <p:pic>
        <p:nvPicPr>
          <p:cNvPr id="8196" name="Picture 4"/>
          <p:cNvPicPr>
            <a:picLocks noChangeAspect="1" noChangeArrowheads="1"/>
          </p:cNvPicPr>
          <p:nvPr/>
        </p:nvPicPr>
        <p:blipFill>
          <a:blip r:embed="rId4"/>
          <a:srcRect/>
          <a:stretch>
            <a:fillRect/>
          </a:stretch>
        </p:blipFill>
        <p:spPr bwMode="auto">
          <a:xfrm>
            <a:off x="1000100" y="3357562"/>
            <a:ext cx="2071702" cy="334925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TotalTime>
  <Words>1076</Words>
  <Application>Microsoft Office PowerPoint</Application>
  <PresentationFormat>Экран (4:3)</PresentationFormat>
  <Paragraphs>62</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Энже</dc:creator>
  <cp:lastModifiedBy>Энже</cp:lastModifiedBy>
  <cp:revision>23</cp:revision>
  <dcterms:created xsi:type="dcterms:W3CDTF">2014-11-01T08:19:06Z</dcterms:created>
  <dcterms:modified xsi:type="dcterms:W3CDTF">2014-11-01T12:08:29Z</dcterms:modified>
</cp:coreProperties>
</file>